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.xml" ContentType="application/vnd.openxmlformats-officedocument.presentationml.notesSlide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09" r:id="rId2"/>
    <p:sldId id="410" r:id="rId3"/>
    <p:sldId id="411" r:id="rId4"/>
    <p:sldId id="413" r:id="rId5"/>
    <p:sldId id="412" r:id="rId6"/>
    <p:sldId id="414" r:id="rId7"/>
    <p:sldId id="415" r:id="rId8"/>
    <p:sldId id="416" r:id="rId9"/>
    <p:sldId id="417" r:id="rId10"/>
    <p:sldId id="429" r:id="rId11"/>
    <p:sldId id="418" r:id="rId12"/>
    <p:sldId id="419" r:id="rId13"/>
    <p:sldId id="420" r:id="rId14"/>
    <p:sldId id="421" r:id="rId15"/>
    <p:sldId id="422" r:id="rId16"/>
    <p:sldId id="424" r:id="rId17"/>
    <p:sldId id="423" r:id="rId18"/>
    <p:sldId id="425" r:id="rId19"/>
    <p:sldId id="430" r:id="rId20"/>
    <p:sldId id="42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>
        <p:scale>
          <a:sx n="115" d="100"/>
          <a:sy n="115" d="100"/>
        </p:scale>
        <p:origin x="498" y="114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2021/2/22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2021/2/22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/>
              <a:t>细胞信号转导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G</a:t>
            </a:r>
            <a:r>
              <a:rPr lang="zh-CN" altLang="en-US"/>
              <a:t>蛋白偶联受体</a:t>
            </a:r>
            <a:r>
              <a:rPr lang="en-US" altLang="zh-CN"/>
              <a:t>GPCR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t="13875" b="5955"/>
          <a:stretch>
            <a:fillRect/>
          </a:stretch>
        </p:blipFill>
        <p:spPr>
          <a:xfrm>
            <a:off x="0" y="141605"/>
            <a:ext cx="7375525" cy="2966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80" y="-97906"/>
            <a:ext cx="4816475" cy="4866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520" y="233115"/>
            <a:ext cx="10969200" cy="705600"/>
          </a:xfrm>
        </p:spPr>
        <p:txBody>
          <a:bodyPr/>
          <a:lstStyle/>
          <a:p>
            <a:r>
              <a:rPr lang="zh-CN" altLang="en-US"/>
              <a:t>激活</a:t>
            </a:r>
            <a:r>
              <a:rPr lang="en-US" altLang="zh-CN"/>
              <a:t>/</a:t>
            </a:r>
            <a:r>
              <a:t>抑制腺苷酸环化酶的</a:t>
            </a:r>
            <a:r>
              <a:rPr lang="en-US" altLang="zh-CN"/>
              <a:t>GPCR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210" y="1151945"/>
            <a:ext cx="10969200" cy="4759200"/>
          </a:xfrm>
        </p:spPr>
        <p:txBody>
          <a:bodyPr/>
          <a:lstStyle/>
          <a:p>
            <a:r>
              <a:rPr lang="zh-CN" altLang="en-US" sz="2400"/>
              <a:t>这种受体普遍分布于哺乳动物细胞中，是真核细胞应答激素反映的主要机制之一。这种</a:t>
            </a:r>
            <a:r>
              <a:rPr lang="en-US" altLang="zh-CN" sz="2400"/>
              <a:t>G</a:t>
            </a:r>
            <a:r>
              <a:rPr sz="2400"/>
              <a:t>蛋白偶联受体的信号通路主要是由</a:t>
            </a:r>
            <a:r>
              <a:rPr lang="en-US" altLang="zh-CN" sz="2400"/>
              <a:t>5</a:t>
            </a:r>
            <a:r>
              <a:rPr sz="2400"/>
              <a:t>种蛋白组分组成调控系统，包括：</a:t>
            </a:r>
            <a:r>
              <a:rPr sz="2400">
                <a:solidFill>
                  <a:srgbClr val="FF0000"/>
                </a:solidFill>
              </a:rPr>
              <a:t>刺激性激素受体</a:t>
            </a:r>
            <a:r>
              <a:rPr lang="en-US" altLang="zh-CN" sz="2400">
                <a:solidFill>
                  <a:srgbClr val="FF0000"/>
                </a:solidFill>
              </a:rPr>
              <a:t>Rs</a:t>
            </a:r>
            <a:r>
              <a:rPr sz="2400">
                <a:solidFill>
                  <a:srgbClr val="FF0000"/>
                </a:solidFill>
              </a:rPr>
              <a:t>、抑制性激素受体</a:t>
            </a:r>
            <a:r>
              <a:rPr lang="en-US" altLang="zh-CN" sz="2400">
                <a:solidFill>
                  <a:srgbClr val="FF0000"/>
                </a:solidFill>
              </a:rPr>
              <a:t>Ri</a:t>
            </a:r>
            <a:r>
              <a:rPr sz="2400">
                <a:solidFill>
                  <a:srgbClr val="FF0000"/>
                </a:solidFill>
              </a:rPr>
              <a:t>、刺激性</a:t>
            </a:r>
            <a:r>
              <a:rPr lang="en-US" altLang="zh-CN" sz="2400">
                <a:solidFill>
                  <a:srgbClr val="FF0000"/>
                </a:solidFill>
              </a:rPr>
              <a:t>G</a:t>
            </a:r>
            <a:r>
              <a:rPr sz="2400">
                <a:solidFill>
                  <a:srgbClr val="FF0000"/>
                </a:solidFill>
              </a:rPr>
              <a:t>蛋白</a:t>
            </a:r>
            <a:r>
              <a:rPr lang="en-US" altLang="zh-CN" sz="2400">
                <a:solidFill>
                  <a:srgbClr val="FF0000"/>
                </a:solidFill>
              </a:rPr>
              <a:t>Gs</a:t>
            </a:r>
            <a:r>
              <a:rPr sz="2400">
                <a:solidFill>
                  <a:srgbClr val="FF0000"/>
                </a:solidFill>
              </a:rPr>
              <a:t>、抑制性</a:t>
            </a:r>
            <a:r>
              <a:rPr lang="en-US" altLang="zh-CN" sz="2400">
                <a:solidFill>
                  <a:srgbClr val="FF0000"/>
                </a:solidFill>
              </a:rPr>
              <a:t>G</a:t>
            </a:r>
            <a:r>
              <a:rPr sz="2400">
                <a:solidFill>
                  <a:srgbClr val="FF0000"/>
                </a:solidFill>
              </a:rPr>
              <a:t>蛋白</a:t>
            </a:r>
            <a:r>
              <a:rPr lang="en-US" altLang="zh-CN" sz="2400">
                <a:solidFill>
                  <a:srgbClr val="FF0000"/>
                </a:solidFill>
              </a:rPr>
              <a:t>Gi</a:t>
            </a:r>
            <a:r>
              <a:rPr sz="2400">
                <a:solidFill>
                  <a:srgbClr val="FF0000"/>
                </a:solidFill>
              </a:rPr>
              <a:t>和腺苷酸环化酶</a:t>
            </a:r>
            <a:r>
              <a:rPr lang="en-US" altLang="zh-CN" sz="2400">
                <a:solidFill>
                  <a:srgbClr val="FF0000"/>
                </a:solidFill>
              </a:rPr>
              <a:t>AC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639310" y="113030"/>
            <a:ext cx="3432175" cy="9825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cAMP</a:t>
            </a:r>
            <a:r>
              <a:t>信号的继续转导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cAMP</a:t>
            </a:r>
            <a:r>
              <a:rPr sz="2400"/>
              <a:t>作为第二信使，其浓度变化传递的信息需要通过一些机制进行向下游的进一步转导，这个过程是依赖于</a:t>
            </a:r>
            <a:r>
              <a:rPr sz="2400">
                <a:solidFill>
                  <a:srgbClr val="FF0000"/>
                </a:solidFill>
              </a:rPr>
              <a:t>蛋白激酶</a:t>
            </a:r>
            <a:r>
              <a:rPr lang="en-US" altLang="zh-CN" sz="2400">
                <a:solidFill>
                  <a:srgbClr val="FF0000"/>
                </a:solidFill>
              </a:rPr>
              <a:t>A</a:t>
            </a:r>
            <a:r>
              <a:rPr sz="2400">
                <a:solidFill>
                  <a:srgbClr val="FF0000"/>
                </a:solidFill>
              </a:rPr>
              <a:t>（</a:t>
            </a:r>
            <a:r>
              <a:rPr lang="en-US" altLang="zh-CN" sz="2400">
                <a:solidFill>
                  <a:srgbClr val="FF0000"/>
                </a:solidFill>
              </a:rPr>
              <a:t>PKA</a:t>
            </a:r>
            <a:r>
              <a:rPr sz="2400">
                <a:solidFill>
                  <a:srgbClr val="FF0000"/>
                </a:solidFill>
              </a:rPr>
              <a:t>）</a:t>
            </a:r>
            <a:r>
              <a:rPr sz="2400"/>
              <a:t>的，在真核生物中是一种普遍机制，</a:t>
            </a:r>
            <a:r>
              <a:rPr lang="en-US" altLang="zh-CN" sz="2400"/>
              <a:t>PKA</a:t>
            </a:r>
            <a:r>
              <a:rPr sz="2400"/>
              <a:t>对</a:t>
            </a:r>
            <a:r>
              <a:rPr lang="en-US" altLang="zh-CN" sz="2400"/>
              <a:t>cAMP</a:t>
            </a:r>
            <a:r>
              <a:rPr sz="2400"/>
              <a:t>的浓度变化极其敏感。</a:t>
            </a:r>
            <a:r>
              <a:rPr lang="en-US" altLang="zh-CN" sz="2400"/>
              <a:t>PKA</a:t>
            </a:r>
            <a:r>
              <a:rPr sz="2400"/>
              <a:t>的激活机制如下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73245" y="661670"/>
            <a:ext cx="3445510" cy="8217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11259820" cy="705485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cAMP-PKA</a:t>
            </a:r>
            <a:r>
              <a:t>信号通路对肝细胞和肌细胞糖原代谢的调节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r="12435"/>
          <a:stretch>
            <a:fillRect/>
          </a:stretch>
        </p:blipFill>
        <p:spPr>
          <a:xfrm rot="16200000">
            <a:off x="3451225" y="-452120"/>
            <a:ext cx="5574030" cy="8842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cAMP-PKA</a:t>
            </a:r>
            <a:r>
              <a:t>通路对真核细胞基因表达的调控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/>
              <a:t>这个过程根据基因表达的需要，其效应比较复杂，我们在这里只需了解大致通路即可：</a:t>
            </a:r>
          </a:p>
          <a:p>
            <a:endParaRPr lang="zh-CN" altLang="en-US" sz="1800"/>
          </a:p>
          <a:p>
            <a:r>
              <a:rPr lang="zh-CN" altLang="en-US" sz="1800"/>
              <a:t>激素            </a:t>
            </a:r>
            <a:r>
              <a:rPr lang="en-US" altLang="zh-CN" sz="1800"/>
              <a:t>G</a:t>
            </a:r>
            <a:r>
              <a:rPr sz="1800"/>
              <a:t>蛋白偶联受体              </a:t>
            </a:r>
            <a:r>
              <a:rPr lang="en-US" altLang="zh-CN" sz="1800"/>
              <a:t>G</a:t>
            </a:r>
            <a:r>
              <a:rPr sz="1800"/>
              <a:t>蛋白            </a:t>
            </a:r>
            <a:r>
              <a:rPr lang="en-US" altLang="zh-CN" sz="1800"/>
              <a:t>AC          cAMP           PKA             </a:t>
            </a:r>
            <a:r>
              <a:rPr sz="1800"/>
              <a:t>基因调控蛋白</a:t>
            </a:r>
          </a:p>
          <a:p>
            <a:r>
              <a:rPr sz="1800"/>
              <a:t>                                                                          </a:t>
            </a:r>
          </a:p>
          <a:p>
            <a:endParaRPr sz="1800"/>
          </a:p>
          <a:p>
            <a:r>
              <a:rPr sz="1800"/>
              <a:t>                                                                      基因转录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1226820" y="2723515"/>
            <a:ext cx="59817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596005" y="2723515"/>
            <a:ext cx="59817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5066665" y="2733675"/>
            <a:ext cx="59817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6090285" y="2713355"/>
            <a:ext cx="59817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348220" y="2723515"/>
            <a:ext cx="59817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509000" y="2703195"/>
            <a:ext cx="59817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267450" y="2987040"/>
            <a:ext cx="3509645" cy="983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激活磷脂酶</a:t>
            </a:r>
            <a:r>
              <a:rPr lang="en-US" altLang="zh-CN"/>
              <a:t>C</a:t>
            </a:r>
            <a:r>
              <a:t>、</a:t>
            </a:r>
            <a:r>
              <a:rPr lang="en-US" altLang="zh-CN"/>
              <a:t>IP</a:t>
            </a:r>
            <a:r>
              <a:rPr lang="en-US" altLang="zh-CN" baseline="-25000"/>
              <a:t>3</a:t>
            </a:r>
            <a:r>
              <a:t>和</a:t>
            </a:r>
            <a:r>
              <a:rPr lang="en-US" altLang="zh-CN"/>
              <a:t>DAG</a:t>
            </a:r>
            <a:r>
              <a:t>双信使的</a:t>
            </a:r>
            <a:r>
              <a:rPr lang="en-US" altLang="zh-CN"/>
              <a:t>GPCR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磷脂酶</a:t>
            </a:r>
            <a:r>
              <a:rPr lang="en-US" altLang="zh-CN"/>
              <a:t>C</a:t>
            </a:r>
            <a:r>
              <a:t>利用糖脂锚定结合在细胞膜上，之前已经学习过细胞膜的常见四种磷脂成分：磷脂酰胆碱（卵磷脂</a:t>
            </a:r>
            <a:r>
              <a:rPr lang="en-US" altLang="zh-CN"/>
              <a:t>PC</a:t>
            </a:r>
            <a:r>
              <a:t>）、磷酯酰丝氨酸（</a:t>
            </a:r>
            <a:r>
              <a:rPr lang="en-US" altLang="zh-CN"/>
              <a:t>PS</a:t>
            </a:r>
            <a:r>
              <a:t>）、磷脂酰乙醇胺</a:t>
            </a:r>
            <a:r>
              <a:rPr lang="en-US" altLang="zh-CN"/>
              <a:t>(PE)</a:t>
            </a:r>
            <a:r>
              <a:t>，磷脂酰肌醇（</a:t>
            </a:r>
            <a:r>
              <a:rPr lang="en-US" altLang="zh-CN"/>
              <a:t>PI</a:t>
            </a:r>
            <a:r>
              <a:t>）。该通路中双信使的合成，主要是</a:t>
            </a:r>
            <a:r>
              <a:rPr lang="en-US" altLang="zh-CN"/>
              <a:t>PI</a:t>
            </a:r>
            <a:r>
              <a:t>的代谢的产物，最终形成的</a:t>
            </a:r>
            <a:r>
              <a:rPr lang="en-US" altLang="zh-CN"/>
              <a:t>IP3</a:t>
            </a:r>
            <a:r>
              <a:t>游离在胞质中，</a:t>
            </a:r>
            <a:r>
              <a:rPr lang="en-US" altLang="zh-CN"/>
              <a:t>DAG</a:t>
            </a:r>
            <a:r>
              <a:t>亲脂锚定在膜上。</a:t>
            </a:r>
          </a:p>
          <a:p>
            <a:endParaRPr lang="en-US" altLang="zh-CN"/>
          </a:p>
          <a:p>
            <a:r>
              <a:rPr lang="en-US" altLang="zh-CN"/>
              <a:t>PI</a:t>
            </a:r>
            <a:r>
              <a:t>的代谢产生两种信使的过程是由我们之前学习过的</a:t>
            </a:r>
            <a:r>
              <a:rPr lang="en-US" altLang="zh-CN"/>
              <a:t>G</a:t>
            </a:r>
            <a:r>
              <a:t>蛋白的分子开关机制控制的，</a:t>
            </a:r>
            <a:r>
              <a:rPr lang="en-US" altLang="zh-CN"/>
              <a:t>G</a:t>
            </a:r>
            <a:r>
              <a:t>蛋白（</a:t>
            </a:r>
            <a:r>
              <a:rPr lang="en-US" altLang="zh-CN"/>
              <a:t>Go</a:t>
            </a:r>
            <a:r>
              <a:t>或</a:t>
            </a:r>
            <a:r>
              <a:rPr lang="en-US" altLang="zh-CN"/>
              <a:t>Gq</a:t>
            </a:r>
            <a:r>
              <a:t>）的开关可以激活磷脂酶</a:t>
            </a:r>
            <a:r>
              <a:rPr lang="en-US" altLang="zh-CN"/>
              <a:t>C</a:t>
            </a:r>
            <a:r>
              <a:t>的</a:t>
            </a:r>
            <a:r>
              <a:rPr lang="en-US" altLang="zh-CN"/>
              <a:t>β</a:t>
            </a:r>
            <a:r>
              <a:t>亚基，致使由</a:t>
            </a:r>
            <a:r>
              <a:rPr lang="en-US" altLang="zh-CN"/>
              <a:t>PI</a:t>
            </a:r>
            <a:r>
              <a:t>激酶催化磷酸化形成的磷脂酰肌醇</a:t>
            </a:r>
            <a:r>
              <a:rPr lang="en-US" altLang="zh-CN"/>
              <a:t>-4-</a:t>
            </a:r>
            <a:r>
              <a:t>磷酸（</a:t>
            </a:r>
            <a:r>
              <a:rPr lang="en-US" altLang="zh-CN"/>
              <a:t>PIP</a:t>
            </a:r>
            <a:r>
              <a:t>）和磷脂酰肌醇</a:t>
            </a:r>
            <a:r>
              <a:rPr lang="en-US" altLang="zh-CN"/>
              <a:t>-4,5-</a:t>
            </a:r>
            <a:r>
              <a:t>二磷酸（</a:t>
            </a:r>
            <a:r>
              <a:rPr lang="en-US" altLang="zh-CN"/>
              <a:t>PIP2</a:t>
            </a:r>
            <a:r>
              <a:t>）水解形成</a:t>
            </a:r>
            <a:r>
              <a:rPr lang="en-US" altLang="zh-CN"/>
              <a:t>IP3</a:t>
            </a:r>
            <a:r>
              <a:t>和</a:t>
            </a:r>
            <a:r>
              <a:rPr lang="en-US" altLang="zh-CN"/>
              <a:t>DAG</a:t>
            </a:r>
          </a:p>
          <a:p>
            <a:r>
              <a:rPr lang="en-US" altLang="zh-CN"/>
              <a:t>IP3</a:t>
            </a:r>
            <a:r>
              <a:t>刺激细胞内质网释放</a:t>
            </a:r>
            <a:r>
              <a:rPr lang="en-US" altLang="zh-CN"/>
              <a:t>Ca</a:t>
            </a:r>
            <a:r>
              <a:t>离子进入细胞质基质升高浓度，</a:t>
            </a:r>
            <a:r>
              <a:rPr lang="en-US" altLang="zh-CN"/>
              <a:t>DAG</a:t>
            </a:r>
            <a:r>
              <a:t>激活蛋白激酶</a:t>
            </a:r>
            <a:r>
              <a:rPr lang="en-US" altLang="zh-CN"/>
              <a:t>C</a:t>
            </a:r>
            <a:r>
              <a:t>（</a:t>
            </a:r>
            <a:r>
              <a:rPr lang="en-US" altLang="zh-CN"/>
              <a:t>PKC</a:t>
            </a:r>
            <a:r>
              <a:t>），促使底物蛋白的磷酸化，激活</a:t>
            </a:r>
            <a:r>
              <a:rPr lang="en-US" altLang="zh-CN"/>
              <a:t>Na+/H+</a:t>
            </a:r>
            <a:r>
              <a:t>交换，引起细胞内的</a:t>
            </a:r>
            <a:r>
              <a:rPr lang="en-US" altLang="zh-CN"/>
              <a:t>pH</a:t>
            </a:r>
            <a:r>
              <a:t>升高，这两个通路在配体</a:t>
            </a:r>
            <a:r>
              <a:rPr lang="en-US" altLang="zh-CN"/>
              <a:t>-</a:t>
            </a:r>
            <a:r>
              <a:t>受体复合物形成后是分两路激活的，称为双信使系统。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双信使系统图示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610" y="1313815"/>
            <a:ext cx="9282430" cy="4936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en-US" altLang="zh-CN" baseline="-25000"/>
              <a:t>3</a:t>
            </a:r>
            <a:r>
              <a:rPr lang="en-US" altLang="zh-CN"/>
              <a:t>-Ca</a:t>
            </a:r>
            <a:r>
              <a:rPr lang="en-US" altLang="zh-CN" baseline="30000"/>
              <a:t>2+</a:t>
            </a:r>
            <a:r>
              <a:t>信号通路和钙火花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3746500" y="-366395"/>
            <a:ext cx="5240020" cy="85998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钙火花（</a:t>
            </a:r>
            <a:r>
              <a:rPr lang="en-US" altLang="zh-CN"/>
              <a:t>Ca</a:t>
            </a:r>
            <a:r>
              <a:rPr lang="en-US" altLang="zh-CN" baseline="30000"/>
              <a:t>2+</a:t>
            </a:r>
            <a:r>
              <a:rPr lang="en-US" altLang="zh-CN"/>
              <a:t> spark</a:t>
            </a:r>
            <a:r>
              <a:rPr lang="zh-CN" altLang="en-US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/>
              <a:t>过去的研究中，通过在一些信号通路对钙离子的荧光检测，发现钙离子在时间、空间和变化幅度上是极其精细的，</a:t>
            </a:r>
            <a:r>
              <a:rPr lang="zh-CN" altLang="en-US" sz="2400">
                <a:solidFill>
                  <a:srgbClr val="FF0000"/>
                </a:solidFill>
              </a:rPr>
              <a:t>在不同的微小区域内，以不同浓度快速变化</a:t>
            </a:r>
            <a:r>
              <a:rPr lang="zh-CN" altLang="en-US" sz="2400"/>
              <a:t>，变化时间以</a:t>
            </a:r>
            <a:r>
              <a:rPr lang="en-US" altLang="zh-CN" sz="2400"/>
              <a:t>ms</a:t>
            </a:r>
            <a:r>
              <a:rPr sz="2400"/>
              <a:t>计量，是一个极其迅速的</a:t>
            </a:r>
            <a:r>
              <a:rPr lang="en-US" altLang="zh-CN" sz="2400"/>
              <a:t>“</a:t>
            </a:r>
            <a:r>
              <a:rPr sz="2400"/>
              <a:t>扩散</a:t>
            </a:r>
            <a:r>
              <a:rPr lang="en-US" altLang="zh-CN" sz="2400"/>
              <a:t>-</a:t>
            </a:r>
            <a:r>
              <a:rPr sz="2400"/>
              <a:t>反应</a:t>
            </a:r>
            <a:r>
              <a:rPr lang="en-US" altLang="zh-CN" sz="2400"/>
              <a:t>”</a:t>
            </a:r>
            <a:r>
              <a:rPr sz="2400"/>
              <a:t>过程。该特点宛如黑夜里不断闪烁的火花，因此将钙离子在级联反应中的这种调控作用称为钙火花。</a:t>
            </a:r>
          </a:p>
          <a:p>
            <a:r>
              <a:rPr sz="2400">
                <a:sym typeface="+mn-ea"/>
              </a:rPr>
              <a:t>钙火花也是</a:t>
            </a:r>
            <a:r>
              <a:rPr lang="en-US" altLang="zh-CN" sz="2400">
                <a:sym typeface="+mn-ea"/>
              </a:rPr>
              <a:t>Ca2+</a:t>
            </a:r>
            <a:r>
              <a:rPr sz="2400">
                <a:sym typeface="+mn-ea"/>
              </a:rPr>
              <a:t>离子作为信使的作用方式，需要结合钙离子应答蛋白发挥作用，典型的就是钙调蛋白（</a:t>
            </a:r>
            <a:r>
              <a:rPr lang="en-US" altLang="zh-CN" sz="2400">
                <a:sym typeface="+mn-ea"/>
              </a:rPr>
              <a:t>CAM</a:t>
            </a:r>
            <a:r>
              <a:rPr sz="2400">
                <a:sym typeface="+mn-ea"/>
              </a:rPr>
              <a:t>），常见的功能如下页。</a:t>
            </a:r>
            <a:endParaRPr sz="2400"/>
          </a:p>
          <a:p>
            <a:endParaRPr sz="2400"/>
          </a:p>
          <a:p>
            <a:endParaRPr sz="240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2223" r="55591" b="1094"/>
          <a:stretch>
            <a:fillRect/>
          </a:stretch>
        </p:blipFill>
        <p:spPr>
          <a:xfrm>
            <a:off x="2682240" y="0"/>
            <a:ext cx="7045325" cy="3616325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/>
          <a:srcRect l="47013" t="18818" r="734" b="786"/>
          <a:stretch>
            <a:fillRect/>
          </a:stretch>
        </p:blipFill>
        <p:spPr>
          <a:xfrm>
            <a:off x="2353310" y="3616325"/>
            <a:ext cx="8970645" cy="3105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</a:t>
            </a:r>
            <a:r>
              <a:t>蛋白偶联受体的结构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285" y="1313815"/>
            <a:ext cx="7442835" cy="467233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蛋白偶联受体是细胞表面受体中最大一族，广泛分布于真核细胞表面</a:t>
            </a:r>
          </a:p>
          <a:p>
            <a:pPr>
              <a:lnSpc>
                <a:spcPct val="150000"/>
              </a:lnSpc>
            </a:pP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蛋白偶联受体基本都遵守右侧图示的结构模式：</a:t>
            </a:r>
          </a:p>
          <a:p>
            <a:pPr>
              <a:lnSpc>
                <a:spcPct val="150000"/>
              </a:lnSpc>
            </a:pP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具有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个跨膜的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α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螺旋区段，一般从左至右编号为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H1-H7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具有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个膜外的肽段，从左至右编号为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E1-E4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，其中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E4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为信号分子的结合位点；</a:t>
            </a:r>
          </a:p>
          <a:p>
            <a:pPr>
              <a:lnSpc>
                <a:spcPct val="150000"/>
              </a:lnSpc>
            </a:pP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具有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个膜内的肽段，从左至右编号为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C1-C4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，且其中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C3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蛋白的结合位点，此处结构域变化引起</a:t>
            </a:r>
            <a:r>
              <a:rPr lang="en-US" altLang="zh-CN"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3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蛋白激活。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95" y="1506220"/>
            <a:ext cx="4675505" cy="41325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DAG-PKC</a:t>
            </a:r>
            <a:r>
              <a:t>信号通路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520" y="40640"/>
            <a:ext cx="5978525" cy="6817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8815" y="1774825"/>
            <a:ext cx="48679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/>
              <a:t>如右：具有两种途径的</a:t>
            </a:r>
            <a:r>
              <a:rPr lang="en-US" altLang="zh-CN" sz="2400"/>
              <a:t>DAG</a:t>
            </a:r>
            <a:r>
              <a:rPr lang="zh-CN" altLang="en-US" sz="2400"/>
              <a:t>作为信使的通路</a:t>
            </a:r>
          </a:p>
          <a:p>
            <a:pPr fontAlgn="auto">
              <a:lnSpc>
                <a:spcPct val="150000"/>
              </a:lnSpc>
            </a:pPr>
            <a:r>
              <a:rPr lang="zh-CN" altLang="en-US" sz="2400"/>
              <a:t>其中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MAP</a:t>
            </a:r>
            <a:r>
              <a:rPr lang="zh-CN" altLang="en-US" sz="2400"/>
              <a:t>激酶：促分裂元活化蛋白激酶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SRE</a:t>
            </a:r>
            <a:r>
              <a:rPr lang="zh-CN" altLang="en-US" sz="2400"/>
              <a:t>：血清应答元件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SRF</a:t>
            </a:r>
            <a:r>
              <a:rPr lang="zh-CN" altLang="en-US" sz="2400"/>
              <a:t>：血清应答因子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NF\I/\Elk</a:t>
            </a:r>
            <a:r>
              <a:rPr lang="zh-CN" altLang="en-US" sz="2400"/>
              <a:t>：几种基因调控蛋白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依赖</a:t>
            </a:r>
            <a:r>
              <a:rPr lang="en-US" altLang="zh-CN"/>
              <a:t>G</a:t>
            </a:r>
            <a:r>
              <a:t>蛋白的激活机制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657850" cy="47593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蛋白的功能域：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蛋白是指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三聚体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GTP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结合调节蛋白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，其细胞定位在质膜内的胞质，分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α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β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γ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三个亚基，其中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β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亚基，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γ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亚基以异二聚体形式紧密结合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α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亚基体积最大，以类似于半包围的形式靠近其他两个亚基，但是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α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βγ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亚基是分别通过共价结合脂质分子，定位在质膜上的。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45" y="1490345"/>
            <a:ext cx="5675630" cy="352425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9198610" y="4140835"/>
            <a:ext cx="140970" cy="16173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053195" y="5881370"/>
            <a:ext cx="875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GDP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440" y="116275"/>
            <a:ext cx="10969200" cy="705600"/>
          </a:xfrm>
        </p:spPr>
        <p:txBody>
          <a:bodyPr/>
          <a:lstStyle/>
          <a:p>
            <a:r>
              <a:rPr lang="en-US" altLang="zh-CN"/>
              <a:t>G</a:t>
            </a:r>
            <a:r>
              <a:t>蛋白激活流程图示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069340" y="217170"/>
            <a:ext cx="5804535" cy="72929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75625" y="1709420"/>
            <a:ext cx="38842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>
                <a:sym typeface="+mn-ea"/>
              </a:rPr>
              <a:t>在</a:t>
            </a:r>
            <a:r>
              <a:rPr lang="zh-CN" sz="2400">
                <a:sym typeface="+mn-ea"/>
              </a:rPr>
              <a:t>和</a:t>
            </a:r>
            <a:r>
              <a:rPr sz="2400">
                <a:sym typeface="+mn-ea"/>
              </a:rPr>
              <a:t>效应酶的相关性上来看，</a:t>
            </a:r>
            <a:r>
              <a:rPr lang="en-US" altLang="zh-CN" sz="2400">
                <a:sym typeface="+mn-ea"/>
              </a:rPr>
              <a:t>α</a:t>
            </a:r>
            <a:r>
              <a:rPr sz="2400">
                <a:sym typeface="+mn-ea"/>
              </a:rPr>
              <a:t>亚基作用最为明显，而实际上，</a:t>
            </a:r>
            <a:r>
              <a:rPr lang="en-US" altLang="zh-CN" sz="2400">
                <a:sym typeface="+mn-ea"/>
              </a:rPr>
              <a:t>G</a:t>
            </a:r>
            <a:r>
              <a:rPr sz="2400">
                <a:sym typeface="+mn-ea"/>
              </a:rPr>
              <a:t>蛋白三聚体的类型往往也是在</a:t>
            </a:r>
            <a:r>
              <a:rPr lang="en-US" altLang="zh-CN" sz="2400">
                <a:sym typeface="+mn-ea"/>
              </a:rPr>
              <a:t>α</a:t>
            </a:r>
            <a:r>
              <a:rPr sz="2400">
                <a:sym typeface="+mn-ea"/>
              </a:rPr>
              <a:t>亚基上产生差异，</a:t>
            </a:r>
            <a:r>
              <a:rPr lang="zh-CN" sz="2400">
                <a:sym typeface="+mn-ea"/>
              </a:rPr>
              <a:t>但也存在一</a:t>
            </a:r>
            <a:r>
              <a:rPr sz="2400">
                <a:sym typeface="+mn-ea"/>
              </a:rPr>
              <a:t>些特殊路径</a:t>
            </a:r>
            <a:r>
              <a:rPr lang="zh-CN" sz="2400">
                <a:sym typeface="+mn-ea"/>
              </a:rPr>
              <a:t>，</a:t>
            </a:r>
            <a:r>
              <a:rPr lang="en-US" altLang="zh-CN" sz="2400">
                <a:sym typeface="+mn-ea"/>
              </a:rPr>
              <a:t>β</a:t>
            </a:r>
            <a:r>
              <a:rPr lang="zh-CN" altLang="en-US" sz="2400">
                <a:sym typeface="+mn-ea"/>
              </a:rPr>
              <a:t>、</a:t>
            </a:r>
            <a:r>
              <a:rPr lang="en-US" altLang="zh-CN" sz="2400">
                <a:sym typeface="+mn-ea"/>
              </a:rPr>
              <a:t>γ</a:t>
            </a:r>
            <a:r>
              <a:rPr sz="2400">
                <a:sym typeface="+mn-ea"/>
              </a:rPr>
              <a:t>亚基和效应酶的关系更密切。</a:t>
            </a:r>
            <a:endParaRPr sz="24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</a:t>
            </a:r>
            <a:r>
              <a:t>蛋白偶联受体的激活机制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835" y="1490345"/>
            <a:ext cx="11530965" cy="47593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</a:rPr>
              <a:t>1.</a:t>
            </a:r>
            <a:r>
              <a:rPr sz="2400">
                <a:solidFill>
                  <a:schemeClr val="tx1"/>
                </a:solidFill>
              </a:rPr>
              <a:t>配体和受体结合诱发受体构象改变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</a:rPr>
              <a:t>2.</a:t>
            </a:r>
            <a:r>
              <a:rPr sz="2400">
                <a:solidFill>
                  <a:schemeClr val="tx1"/>
                </a:solidFill>
              </a:rPr>
              <a:t>配体</a:t>
            </a:r>
            <a:r>
              <a:rPr lang="en-US" altLang="zh-CN" sz="2400">
                <a:solidFill>
                  <a:schemeClr val="tx1"/>
                </a:solidFill>
              </a:rPr>
              <a:t>-</a:t>
            </a:r>
            <a:r>
              <a:rPr sz="2400">
                <a:solidFill>
                  <a:schemeClr val="tx1"/>
                </a:solidFill>
              </a:rPr>
              <a:t>受体复合物与</a:t>
            </a:r>
            <a:r>
              <a:rPr lang="en-US" altLang="zh-CN" sz="2400">
                <a:solidFill>
                  <a:schemeClr val="tx1"/>
                </a:solidFill>
              </a:rPr>
              <a:t>G</a:t>
            </a:r>
            <a:r>
              <a:rPr sz="2400">
                <a:solidFill>
                  <a:schemeClr val="tx1"/>
                </a:solidFill>
              </a:rPr>
              <a:t>蛋白</a:t>
            </a:r>
            <a:r>
              <a:rPr lang="en-US" altLang="zh-CN" sz="2400">
                <a:solidFill>
                  <a:schemeClr val="tx1"/>
                </a:solidFill>
              </a:rPr>
              <a:t>α</a:t>
            </a:r>
            <a:r>
              <a:rPr sz="2400">
                <a:solidFill>
                  <a:schemeClr val="tx1"/>
                </a:solidFill>
              </a:rPr>
              <a:t>亚基结合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</a:rPr>
              <a:t>3.</a:t>
            </a:r>
            <a:r>
              <a:rPr sz="2400">
                <a:solidFill>
                  <a:schemeClr val="tx1"/>
                </a:solidFill>
              </a:rPr>
              <a:t>配体</a:t>
            </a:r>
            <a:r>
              <a:rPr lang="en-US" altLang="zh-CN" sz="2400">
                <a:solidFill>
                  <a:schemeClr val="tx1"/>
                </a:solidFill>
              </a:rPr>
              <a:t>-</a:t>
            </a:r>
            <a:r>
              <a:rPr sz="2400">
                <a:solidFill>
                  <a:schemeClr val="tx1"/>
                </a:solidFill>
              </a:rPr>
              <a:t>受体复合物引发</a:t>
            </a:r>
            <a:r>
              <a:rPr lang="en-US" altLang="zh-CN" sz="2400">
                <a:solidFill>
                  <a:schemeClr val="tx1"/>
                </a:solidFill>
              </a:rPr>
              <a:t>G</a:t>
            </a:r>
            <a:r>
              <a:rPr sz="2400">
                <a:solidFill>
                  <a:schemeClr val="tx1"/>
                </a:solidFill>
              </a:rPr>
              <a:t>蛋白</a:t>
            </a:r>
            <a:r>
              <a:rPr lang="en-US" altLang="zh-CN" sz="2400">
                <a:solidFill>
                  <a:schemeClr val="tx1"/>
                </a:solidFill>
              </a:rPr>
              <a:t>α</a:t>
            </a:r>
            <a:r>
              <a:rPr sz="2400">
                <a:solidFill>
                  <a:schemeClr val="tx1"/>
                </a:solidFill>
              </a:rPr>
              <a:t>亚基的构象改变，使得</a:t>
            </a:r>
            <a:r>
              <a:rPr lang="en-US" altLang="zh-CN" sz="2400">
                <a:solidFill>
                  <a:schemeClr val="tx1"/>
                </a:solidFill>
              </a:rPr>
              <a:t>GDP</a:t>
            </a:r>
            <a:r>
              <a:rPr sz="2400">
                <a:solidFill>
                  <a:schemeClr val="tx1"/>
                </a:solidFill>
              </a:rPr>
              <a:t>解离（这说明</a:t>
            </a:r>
            <a:r>
              <a:rPr lang="en-US" altLang="zh-CN" sz="2400">
                <a:solidFill>
                  <a:schemeClr val="tx1"/>
                </a:solidFill>
              </a:rPr>
              <a:t>α</a:t>
            </a:r>
            <a:r>
              <a:rPr sz="2400">
                <a:solidFill>
                  <a:schemeClr val="tx1"/>
                </a:solidFill>
              </a:rPr>
              <a:t>亚基具有一定的</a:t>
            </a:r>
            <a:r>
              <a:rPr lang="en-US" altLang="zh-CN" sz="2400">
                <a:solidFill>
                  <a:schemeClr val="tx1"/>
                </a:solidFill>
              </a:rPr>
              <a:t>GTPase</a:t>
            </a:r>
            <a:r>
              <a:rPr sz="2400">
                <a:solidFill>
                  <a:schemeClr val="tx1"/>
                </a:solidFill>
              </a:rPr>
              <a:t>活性）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4.GTP</a:t>
            </a:r>
            <a:r>
              <a:rPr sz="2400">
                <a:solidFill>
                  <a:schemeClr val="tx1"/>
                </a:solidFill>
                <a:sym typeface="+mn-ea"/>
              </a:rPr>
              <a:t>进入原本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GDP</a:t>
            </a:r>
            <a:r>
              <a:rPr sz="2400">
                <a:solidFill>
                  <a:schemeClr val="tx1"/>
                </a:solidFill>
                <a:sym typeface="+mn-ea"/>
              </a:rPr>
              <a:t>的位点，，引发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α</a:t>
            </a:r>
            <a:r>
              <a:rPr sz="2400">
                <a:solidFill>
                  <a:schemeClr val="tx1"/>
                </a:solidFill>
                <a:sym typeface="+mn-ea"/>
              </a:rPr>
              <a:t>亚基和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βγ</a:t>
            </a:r>
            <a:r>
              <a:rPr sz="2400">
                <a:solidFill>
                  <a:schemeClr val="tx1"/>
                </a:solidFill>
                <a:sym typeface="+mn-ea"/>
              </a:rPr>
              <a:t>亚基的解离（此时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α</a:t>
            </a:r>
            <a:r>
              <a:rPr sz="2400">
                <a:solidFill>
                  <a:schemeClr val="tx1"/>
                </a:solidFill>
                <a:sym typeface="+mn-ea"/>
              </a:rPr>
              <a:t>亚基为激活状态）</a:t>
            </a:r>
            <a:endParaRPr sz="2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5.</a:t>
            </a:r>
            <a:r>
              <a:rPr sz="2400">
                <a:solidFill>
                  <a:schemeClr val="tx1"/>
                </a:solidFill>
                <a:sym typeface="+mn-ea"/>
              </a:rPr>
              <a:t>配体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-</a:t>
            </a:r>
            <a:r>
              <a:rPr sz="2400">
                <a:solidFill>
                  <a:schemeClr val="tx1"/>
                </a:solidFill>
                <a:sym typeface="+mn-ea"/>
              </a:rPr>
              <a:t>受体复合物解离，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α</a:t>
            </a:r>
            <a:r>
              <a:rPr sz="2400">
                <a:solidFill>
                  <a:schemeClr val="tx1"/>
                </a:solidFill>
                <a:sym typeface="+mn-ea"/>
              </a:rPr>
              <a:t>亚基结合效应蛋白引发级联反应</a:t>
            </a:r>
            <a:endParaRPr sz="2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6.GTP</a:t>
            </a:r>
            <a:r>
              <a:rPr sz="2400">
                <a:solidFill>
                  <a:schemeClr val="tx1"/>
                </a:solidFill>
                <a:sym typeface="+mn-ea"/>
              </a:rPr>
              <a:t>水解为G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DP</a:t>
            </a:r>
            <a:r>
              <a:rPr sz="2400">
                <a:solidFill>
                  <a:schemeClr val="tx1"/>
                </a:solidFill>
                <a:sym typeface="+mn-ea"/>
              </a:rPr>
              <a:t>，引起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α</a:t>
            </a:r>
            <a:r>
              <a:rPr sz="2400">
                <a:solidFill>
                  <a:schemeClr val="tx1"/>
                </a:solidFill>
                <a:sym typeface="+mn-ea"/>
              </a:rPr>
              <a:t>亚基和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βγ</a:t>
            </a:r>
            <a:r>
              <a:rPr sz="2400">
                <a:solidFill>
                  <a:schemeClr val="tx1"/>
                </a:solidFill>
                <a:sym typeface="+mn-ea"/>
              </a:rPr>
              <a:t>异二聚体的重新结合，恢复到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G</a:t>
            </a:r>
            <a:r>
              <a:rPr sz="2400">
                <a:solidFill>
                  <a:schemeClr val="tx1"/>
                </a:solidFill>
                <a:sym typeface="+mn-ea"/>
              </a:rPr>
              <a:t>蛋白三聚体的静息状态</a:t>
            </a:r>
            <a:endParaRPr sz="2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sz="24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67450" y="1490345"/>
            <a:ext cx="5528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</a:t>
            </a:r>
            <a:r>
              <a:t>蛋白三聚体的主要种类及其效应器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608330" y="1490345"/>
          <a:ext cx="10969625" cy="371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6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5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结合的效应器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第二信使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该类受体举例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GSα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腺苷酸环化酶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cAMP(</a:t>
                      </a:r>
                      <a:r>
                        <a:rPr lang="zh-CN" altLang="en-US" sz="2400"/>
                        <a:t>升高</a:t>
                      </a:r>
                      <a:r>
                        <a:rPr lang="en-US" altLang="zh-CN" sz="24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β</a:t>
                      </a:r>
                      <a:r>
                        <a:rPr lang="zh-CN" altLang="en-US" sz="2400"/>
                        <a:t>肾上腺素受体，胰高血糖素受体，血种复合胺受体，后叶加压素受体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Gi</a:t>
                      </a:r>
                      <a:r>
                        <a:rPr lang="en-US" altLang="zh-CN" sz="2400">
                          <a:sym typeface="+mn-ea"/>
                        </a:rPr>
                        <a:t>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腺苷酸环化酶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cAMP</a:t>
                      </a:r>
                      <a:r>
                        <a:rPr lang="zh-CN" altLang="en-US" sz="2400">
                          <a:sym typeface="+mn-ea"/>
                        </a:rPr>
                        <a:t>（降低）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α1</a:t>
                      </a:r>
                      <a:r>
                        <a:rPr lang="zh-CN" altLang="en-US" sz="2400"/>
                        <a:t>肾上腺素受体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K+</a:t>
                      </a:r>
                      <a:r>
                        <a:rPr lang="zh-CN" altLang="en-US" sz="2400">
                          <a:sym typeface="+mn-ea"/>
                        </a:rPr>
                        <a:t>通道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膜电位改变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M</a:t>
                      </a:r>
                      <a:r>
                        <a:rPr lang="zh-CN" altLang="en-US" sz="2400"/>
                        <a:t>乙酰胆碱受体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Golf</a:t>
                      </a:r>
                      <a:r>
                        <a:rPr lang="en-US" altLang="zh-CN" sz="2400">
                          <a:sym typeface="+mn-ea"/>
                        </a:rPr>
                        <a:t>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腺苷酸环化酶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cAMP</a:t>
                      </a:r>
                      <a:r>
                        <a:rPr lang="zh-CN" altLang="en-US" sz="2400">
                          <a:sym typeface="+mn-ea"/>
                        </a:rPr>
                        <a:t>（升高）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嗅觉受体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Gq</a:t>
                      </a:r>
                      <a:r>
                        <a:rPr lang="en-US" altLang="zh-CN" sz="2400">
                          <a:sym typeface="+mn-ea"/>
                        </a:rPr>
                        <a:t>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磷脂酶</a:t>
                      </a:r>
                      <a:r>
                        <a:rPr lang="en-US" altLang="zh-C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IP3,DAG</a:t>
                      </a:r>
                      <a:r>
                        <a:rPr lang="zh-CN" altLang="en-US" sz="2400"/>
                        <a:t>（升高）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α2</a:t>
                      </a:r>
                      <a:r>
                        <a:rPr lang="zh-CN" altLang="en-US" sz="2400"/>
                        <a:t>肾上腺素受体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Go</a:t>
                      </a:r>
                      <a:r>
                        <a:rPr lang="en-US" altLang="zh-CN" sz="2400">
                          <a:sym typeface="+mn-ea"/>
                        </a:rPr>
                        <a:t>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磷脂酶</a:t>
                      </a:r>
                      <a:r>
                        <a:rPr lang="en-US" altLang="zh-CN" sz="2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IP3,DAG</a:t>
                      </a:r>
                      <a:r>
                        <a:rPr lang="zh-CN" altLang="en-US" sz="2400">
                          <a:sym typeface="+mn-ea"/>
                        </a:rPr>
                        <a:t>（升高）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乙酰胆碱受体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Gt</a:t>
                      </a:r>
                      <a:r>
                        <a:rPr lang="en-US" altLang="zh-CN" sz="2400">
                          <a:sym typeface="+mn-ea"/>
                        </a:rPr>
                        <a:t>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cGMP</a:t>
                      </a:r>
                      <a:r>
                        <a:rPr lang="zh-CN" altLang="en-US" sz="2400"/>
                        <a:t>磷酸二酯酶（</a:t>
                      </a:r>
                      <a:r>
                        <a:rPr lang="en-US" altLang="zh-CN" sz="2400"/>
                        <a:t>PDE</a:t>
                      </a:r>
                      <a:r>
                        <a:rPr lang="zh-CN" altLang="en-US" sz="240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cGMP</a:t>
                      </a:r>
                      <a:r>
                        <a:rPr lang="zh-CN" altLang="en-US" sz="2400"/>
                        <a:t>（降低）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视杆细胞中视紫红质（光受体）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5355" y="355035"/>
            <a:ext cx="10969200" cy="705600"/>
          </a:xfrm>
        </p:spPr>
        <p:txBody>
          <a:bodyPr/>
          <a:lstStyle/>
          <a:p>
            <a:r>
              <a:rPr lang="en-US" altLang="zh-CN"/>
              <a:t>G</a:t>
            </a:r>
            <a:r>
              <a:t>蛋白偶联受体介导的信号通路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285" y="1186180"/>
            <a:ext cx="11817350" cy="5317490"/>
          </a:xfrm>
        </p:spPr>
        <p:txBody>
          <a:bodyPr>
            <a:no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蛋白偶联受体涉及真核生物的生理活动非常普遍，我们根据其效应的差异，将这些生理活动的信号通路区分为以下三类：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激活离子通道的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蛋白偶联受体：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(1)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心肌细胞上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乙酰胆碱受体激活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K+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通道；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(2)Gt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蛋白偶联的光敏感受体活化，诱发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cGMP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门控阳离子通道关闭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激活或抑制腺苷酸环化酶，以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cAMP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作为第二信使的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蛋白偶联受体：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(1)cAMP-PKA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信号通路对肝细胞、肌细胞糖原代谢调节；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(2)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cAMP-PKA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信号通路对真核细胞基因表达的调控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激活磷脂酶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，以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IP3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DAG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作为双信使的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蛋白偶联受体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(1)IP3-Ca2+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信号通路与钙火花；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(2)DAG-PKA</a:t>
            </a:r>
            <a:r>
              <a:rPr sz="24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信号通路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54400"/>
            <a:ext cx="10969200" cy="705600"/>
          </a:xfrm>
        </p:spPr>
        <p:txBody>
          <a:bodyPr/>
          <a:lstStyle/>
          <a:p>
            <a:r>
              <a:rPr lang="zh-CN" altLang="en-US"/>
              <a:t>激活离子通道的</a:t>
            </a:r>
            <a:r>
              <a:rPr lang="en-US" altLang="zh-CN"/>
              <a:t>GPCR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165860"/>
            <a:ext cx="11323955" cy="4759325"/>
          </a:xfrm>
        </p:spPr>
        <p:txBody>
          <a:bodyPr/>
          <a:lstStyle/>
          <a:p>
            <a:r>
              <a:rPr lang="en-US" altLang="zh-CN" sz="2400"/>
              <a:t>1.</a:t>
            </a:r>
            <a:r>
              <a:rPr sz="2400"/>
              <a:t>心肌细胞上</a:t>
            </a:r>
            <a:r>
              <a:rPr lang="en-US" altLang="zh-CN" sz="2400"/>
              <a:t>M</a:t>
            </a:r>
            <a:r>
              <a:rPr sz="2400"/>
              <a:t>乙酰胆碱受体激活</a:t>
            </a:r>
            <a:r>
              <a:rPr lang="en-US" altLang="zh-CN" sz="2400"/>
              <a:t>G</a:t>
            </a:r>
            <a:r>
              <a:rPr sz="2400"/>
              <a:t>蛋白开启</a:t>
            </a:r>
            <a:r>
              <a:rPr lang="en-US" altLang="zh-CN" sz="2400"/>
              <a:t>K+</a:t>
            </a:r>
            <a:r>
              <a:rPr sz="2400"/>
              <a:t>通道</a:t>
            </a:r>
          </a:p>
          <a:p>
            <a:r>
              <a:rPr lang="en-US" altLang="zh-CN" sz="2400"/>
              <a:t>M</a:t>
            </a:r>
            <a:r>
              <a:rPr sz="2400"/>
              <a:t>乙酰胆碱受体在细胞膜上与</a:t>
            </a:r>
            <a:r>
              <a:rPr lang="en-US" altLang="zh-CN" sz="2400"/>
              <a:t>Gi</a:t>
            </a:r>
            <a:r>
              <a:rPr sz="2400"/>
              <a:t>蛋白偶联，乙酰胆碱与受体的结合可以使得</a:t>
            </a:r>
            <a:r>
              <a:rPr lang="en-US" altLang="zh-CN" sz="2400"/>
              <a:t>Gi</a:t>
            </a:r>
            <a:r>
              <a:rPr sz="2400"/>
              <a:t>蛋白按照</a:t>
            </a:r>
            <a:r>
              <a:rPr lang="en-US" altLang="zh-CN" sz="2400"/>
              <a:t>G</a:t>
            </a:r>
            <a:r>
              <a:rPr sz="2400"/>
              <a:t>蛋白三聚体的基本激活模式开始产生效应，不过在这一过程中激活</a:t>
            </a:r>
            <a:r>
              <a:rPr lang="en-US" altLang="zh-CN" sz="2400"/>
              <a:t>K+</a:t>
            </a:r>
            <a:r>
              <a:rPr sz="2400"/>
              <a:t>通道的</a:t>
            </a:r>
            <a:r>
              <a:rPr sz="2400">
                <a:solidFill>
                  <a:srgbClr val="FF0000"/>
                </a:solidFill>
              </a:rPr>
              <a:t>不是</a:t>
            </a:r>
            <a:r>
              <a:rPr lang="en-US" altLang="zh-CN" sz="2400">
                <a:solidFill>
                  <a:srgbClr val="FF0000"/>
                </a:solidFill>
              </a:rPr>
              <a:t>Giα</a:t>
            </a:r>
            <a:r>
              <a:rPr sz="2400">
                <a:solidFill>
                  <a:srgbClr val="FF0000"/>
                </a:solidFill>
              </a:rPr>
              <a:t>，而是</a:t>
            </a:r>
            <a:r>
              <a:rPr lang="en-US" altLang="zh-CN" sz="2400">
                <a:solidFill>
                  <a:srgbClr val="FF0000"/>
                </a:solidFill>
              </a:rPr>
              <a:t>Giβγ</a:t>
            </a:r>
            <a:r>
              <a:rPr sz="2400"/>
              <a:t>。</a:t>
            </a:r>
            <a:r>
              <a:rPr lang="en-US" altLang="zh-CN" sz="2400"/>
              <a:t>K+</a:t>
            </a:r>
            <a:r>
              <a:rPr sz="2400"/>
              <a:t>通道激活引起</a:t>
            </a:r>
            <a:r>
              <a:rPr lang="en-US" altLang="zh-CN" sz="2400"/>
              <a:t>K+</a:t>
            </a:r>
            <a:r>
              <a:rPr sz="2400"/>
              <a:t>离子外流，导致细胞膜的超极化，减缓心肌收缩频率</a:t>
            </a: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3"/>
          <a:srcRect l="14821"/>
          <a:stretch>
            <a:fillRect/>
          </a:stretch>
        </p:blipFill>
        <p:spPr>
          <a:xfrm rot="16200000">
            <a:off x="4726940" y="-751205"/>
            <a:ext cx="2847975" cy="120815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激活离子通道的</a:t>
            </a:r>
            <a:r>
              <a:rPr lang="en-US" altLang="zh-CN">
                <a:sym typeface="+mn-ea"/>
              </a:rPr>
              <a:t>GPCR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2.Gt</a:t>
            </a:r>
            <a:r>
              <a:rPr sz="2400"/>
              <a:t>蛋白偶联的管敏感受体的活化诱发</a:t>
            </a:r>
            <a:r>
              <a:rPr lang="en-US" altLang="zh-CN" sz="2400"/>
              <a:t>cGMP</a:t>
            </a:r>
            <a:r>
              <a:rPr sz="2400"/>
              <a:t>门控阳离子通道的关闭</a:t>
            </a:r>
          </a:p>
          <a:p>
            <a:r>
              <a:rPr sz="2400"/>
              <a:t>视杆细胞中，视紫红质是</a:t>
            </a:r>
            <a:r>
              <a:rPr lang="en-US" altLang="zh-CN" sz="2400"/>
              <a:t>Gt</a:t>
            </a:r>
            <a:r>
              <a:rPr sz="2400"/>
              <a:t>蛋白偶联的光受体，在这一通路中</a:t>
            </a:r>
            <a:r>
              <a:rPr lang="en-US" altLang="zh-CN" sz="2400"/>
              <a:t>Gt</a:t>
            </a:r>
            <a:r>
              <a:rPr sz="2400"/>
              <a:t>常被称为传导素，受体常称为视蛋白，其对应配体为光吸收色素。这一通路在视杆细胞上的具体定位在其外节的膜盘周围。</a:t>
            </a:r>
          </a:p>
        </p:txBody>
      </p:sp>
      <p:sp>
        <p:nvSpPr>
          <p:cNvPr id="6" name="矩形 5"/>
          <p:cNvSpPr/>
          <p:nvPr/>
        </p:nvSpPr>
        <p:spPr>
          <a:xfrm>
            <a:off x="5496560" y="4427220"/>
            <a:ext cx="2201545" cy="105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e3eb083-82d1-4a51-9361-cd81d614273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Office PowerPoint</Application>
  <PresentationFormat>宽屏</PresentationFormat>
  <Paragraphs>92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微软雅黑</vt:lpstr>
      <vt:lpstr>Arial</vt:lpstr>
      <vt:lpstr>Wingdings</vt:lpstr>
      <vt:lpstr>Office 主题​​</vt:lpstr>
      <vt:lpstr>细胞信号转导</vt:lpstr>
      <vt:lpstr>G蛋白偶联受体的结构</vt:lpstr>
      <vt:lpstr>依赖G蛋白的激活机制</vt:lpstr>
      <vt:lpstr>G蛋白激活流程图示</vt:lpstr>
      <vt:lpstr>G蛋白偶联受体的激活机制</vt:lpstr>
      <vt:lpstr>G蛋白三聚体的主要种类及其效应器</vt:lpstr>
      <vt:lpstr>G蛋白偶联受体介导的信号通路</vt:lpstr>
      <vt:lpstr>激活离子通道的GPCR</vt:lpstr>
      <vt:lpstr>激活离子通道的GPCR</vt:lpstr>
      <vt:lpstr>PowerPoint 演示文稿</vt:lpstr>
      <vt:lpstr>激活/抑制腺苷酸环化酶的GPCR</vt:lpstr>
      <vt:lpstr>cAMP信号的继续转导</vt:lpstr>
      <vt:lpstr>cAMP-PKA信号通路对肝细胞和肌细胞糖原代谢的调节</vt:lpstr>
      <vt:lpstr>cAMP-PKA通路对真核细胞基因表达的调控</vt:lpstr>
      <vt:lpstr>激活磷脂酶C、IP3和DAG双信使的GPCR</vt:lpstr>
      <vt:lpstr>双信使系统图示</vt:lpstr>
      <vt:lpstr>IP3-Ca2+信号通路和钙火花</vt:lpstr>
      <vt:lpstr>钙火花（Ca2+ spark）</vt:lpstr>
      <vt:lpstr>PowerPoint 演示文稿</vt:lpstr>
      <vt:lpstr>DAG-PKC信号通路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Windows 用户</cp:lastModifiedBy>
  <cp:revision>109</cp:revision>
  <dcterms:created xsi:type="dcterms:W3CDTF">2019-06-19T02:08:00Z</dcterms:created>
  <dcterms:modified xsi:type="dcterms:W3CDTF">2021-02-22T08:15:18Z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